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19" r:id="rId3"/>
    <p:sldId id="320" r:id="rId4"/>
    <p:sldId id="321" r:id="rId5"/>
    <p:sldId id="323" r:id="rId6"/>
    <p:sldId id="324" r:id="rId7"/>
    <p:sldId id="322" r:id="rId8"/>
    <p:sldId id="325" r:id="rId9"/>
    <p:sldId id="326" r:id="rId10"/>
    <p:sldId id="327" r:id="rId11"/>
    <p:sldId id="328" r:id="rId12"/>
    <p:sldId id="329" r:id="rId13"/>
    <p:sldId id="296" r:id="rId14"/>
    <p:sldId id="281" r:id="rId15"/>
    <p:sldId id="305" r:id="rId16"/>
    <p:sldId id="318" r:id="rId17"/>
    <p:sldId id="306" r:id="rId18"/>
    <p:sldId id="307" r:id="rId19"/>
    <p:sldId id="308" r:id="rId20"/>
    <p:sldId id="309" r:id="rId21"/>
    <p:sldId id="310" r:id="rId22"/>
    <p:sldId id="312" r:id="rId23"/>
    <p:sldId id="311" r:id="rId24"/>
    <p:sldId id="315" r:id="rId25"/>
    <p:sldId id="316" r:id="rId26"/>
    <p:sldId id="317" r:id="rId27"/>
    <p:sldId id="33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98"/>
    <p:restoredTop sz="93609"/>
  </p:normalViewPr>
  <p:slideViewPr>
    <p:cSldViewPr snapToGrid="0" snapToObjects="1">
      <p:cViewPr varScale="1">
        <p:scale>
          <a:sx n="97" d="100"/>
          <a:sy n="97" d="100"/>
        </p:scale>
        <p:origin x="224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54960-2FD2-2C48-A350-FA80853967F8}" type="datetimeFigureOut">
              <a:rPr lang="en-US" smtClean="0"/>
              <a:t>3/29/20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8265-9EB9-8B41-AC39-306DE965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02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8265-9EB9-8B41-AC39-306DE965797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60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outliers/" TargetMode="External"/><Relationship Id="rId2" Type="http://schemas.openxmlformats.org/officeDocument/2006/relationships/hyperlink" Target="https://cran.r-project.org/web/packages/MCMCglmm/index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 fontScale="90000"/>
          </a:bodyPr>
          <a:lstStyle/>
          <a:p>
            <a:pPr algn="l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sz="4900" dirty="0"/>
            </a:br>
            <a:br>
              <a:rPr lang="en-US" sz="4900" dirty="0"/>
            </a:br>
            <a:r>
              <a:rPr lang="en-US" sz="4900" dirty="0"/>
              <a:t>Binary Response Variables, Random vs Fixed Effects, and Outliers </a:t>
            </a:r>
            <a:br>
              <a:rPr lang="en-US" sz="4900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Lecture ?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83" y="3153223"/>
            <a:ext cx="7716253" cy="23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D79B78-2C60-D848-A65D-6310AA2A7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101" y="1482309"/>
            <a:ext cx="3580915" cy="302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AAC9D8-80E4-9240-901A-5DF789653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84" y="1221996"/>
            <a:ext cx="7226300" cy="806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751BA1-B6CE-BA49-B755-09DC24FF0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84" y="4163244"/>
            <a:ext cx="7226300" cy="1414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4F618-DD83-5843-B757-700907E10869}"/>
              </a:ext>
            </a:extLst>
          </p:cNvPr>
          <p:cNvSpPr txBox="1"/>
          <p:nvPr/>
        </p:nvSpPr>
        <p:spPr>
          <a:xfrm>
            <a:off x="469900" y="218716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25.45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0B4223-8ADB-CE43-97CE-E3FBC345214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591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45175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AAC9D8-80E4-9240-901A-5DF789653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84" y="1231936"/>
            <a:ext cx="7226300" cy="806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E00B64-2E25-8241-938C-5B4BC7737959}"/>
              </a:ext>
            </a:extLst>
          </p:cNvPr>
          <p:cNvSpPr txBox="1"/>
          <p:nvPr/>
        </p:nvSpPr>
        <p:spPr>
          <a:xfrm>
            <a:off x="469900" y="219710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25.45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BDCF3-7C37-3B47-A00C-CC98C5C5A98D}"/>
              </a:ext>
            </a:extLst>
          </p:cNvPr>
          <p:cNvSpPr txBox="1"/>
          <p:nvPr/>
        </p:nvSpPr>
        <p:spPr>
          <a:xfrm>
            <a:off x="469900" y="3340100"/>
            <a:ext cx="642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does this compare to what we expected from the simulation?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7519FC-EFFF-8640-A813-7FCF951282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185" b="31068"/>
          <a:stretch/>
        </p:blipFill>
        <p:spPr>
          <a:xfrm>
            <a:off x="317984" y="3868183"/>
            <a:ext cx="7226300" cy="13749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3478D1-5C97-4D43-B4B3-CD380DA030F5}"/>
              </a:ext>
            </a:extLst>
          </p:cNvPr>
          <p:cNvSpPr/>
          <p:nvPr/>
        </p:nvSpPr>
        <p:spPr>
          <a:xfrm>
            <a:off x="634478" y="54577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&gt; 25/45</a:t>
            </a:r>
          </a:p>
          <a:p>
            <a:r>
              <a:rPr lang="en-US" dirty="0"/>
              <a:t>[1] 0.5555556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EFD8582-D674-314D-94E9-7C1ADF5B7B9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591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728866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Mixed models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0670" y="1531345"/>
            <a:ext cx="101685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Mixed models are models that include fixed and and random effects.</a:t>
            </a:r>
          </a:p>
          <a:p>
            <a:endParaRPr lang="en-US" sz="2800" dirty="0"/>
          </a:p>
          <a:p>
            <a:r>
              <a:rPr lang="en-US" sz="2800" dirty="0"/>
              <a:t>Fixed effects can be repeated by other researchers. These are the variables that you are interested in studying.</a:t>
            </a:r>
          </a:p>
          <a:p>
            <a:endParaRPr lang="en-US" sz="2800" dirty="0"/>
          </a:p>
          <a:p>
            <a:r>
              <a:rPr lang="en-US" sz="2800" dirty="0"/>
              <a:t>Random effects are usually nuisance parameters. These are variables that other researchers cannot replicate and you are not interested in inferring anything about them.</a:t>
            </a:r>
          </a:p>
        </p:txBody>
      </p:sp>
    </p:spTree>
    <p:extLst>
      <p:ext uri="{BB962C8B-B14F-4D97-AF65-F5344CB8AC3E}">
        <p14:creationId xmlns:p14="http://schemas.microsoft.com/office/powerpoint/2010/main" val="1568314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Mixed models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0670" y="1531345"/>
            <a:ext cx="101685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These are the variables whose impact we wish to determine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Characteristics of the media or habitat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Alternate medical treatments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Age groups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Time points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/>
          </a:p>
          <a:p>
            <a:r>
              <a:rPr lang="en-US" sz="2800" dirty="0"/>
              <a:t>Conclusions that you reach are only applicable to the groups or treatments you include in the study</a:t>
            </a:r>
          </a:p>
        </p:txBody>
      </p:sp>
    </p:spTree>
    <p:extLst>
      <p:ext uri="{BB962C8B-B14F-4D97-AF65-F5344CB8AC3E}">
        <p14:creationId xmlns:p14="http://schemas.microsoft.com/office/powerpoint/2010/main" val="862157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 of fixed effects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68717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Reciprocal relocation experiment to investigate how genotype and habitat interact to determine the fitness of stickleback fish (Rundle 2002).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429" y="1294063"/>
            <a:ext cx="4925765" cy="349450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386282"/>
              </p:ext>
            </p:extLst>
          </p:nvPr>
        </p:nvGraphicFramePr>
        <p:xfrm>
          <a:off x="864347" y="3595213"/>
          <a:ext cx="4489705" cy="185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8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1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5208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Source habitat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948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Shallow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Deep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932"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Test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 habitat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Shallow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12 fish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11 fish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932">
                <a:tc v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Deep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7 fish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11 fish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046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 of fixed effects (two factor ANOVA)</a:t>
            </a:r>
          </a:p>
        </p:txBody>
      </p:sp>
      <p:sp>
        <p:nvSpPr>
          <p:cNvPr id="9" name="Rectangle 8"/>
          <p:cNvSpPr/>
          <p:nvPr/>
        </p:nvSpPr>
        <p:spPr>
          <a:xfrm>
            <a:off x="196151" y="1166908"/>
            <a:ext cx="5777307" cy="43907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4" y="1347159"/>
            <a:ext cx="5407974" cy="42104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20094" y="286682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B6B5B-5114-A747-AD8A-773AD86B3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571" y="3266797"/>
            <a:ext cx="5436427" cy="3508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BAD2D-7D56-CF44-B7AA-61319AC47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572" y="935915"/>
            <a:ext cx="5436427" cy="20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6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Interpreting Coefficients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B6B5B-5114-A747-AD8A-773AD86B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15" y="1569657"/>
            <a:ext cx="6246865" cy="40310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54508-BB89-4049-985A-A64DC8AF7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100" y="1569656"/>
            <a:ext cx="5177486" cy="403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20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a random effect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0670" y="1531345"/>
            <a:ext cx="1016856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These are randomly sampled categories of a variable that represent groups of individual measurements.  Usually random effects are not repeatable.</a:t>
            </a:r>
          </a:p>
          <a:p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Study sites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Environmental chambers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Families made up of siblings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Measurements within individuals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/>
          </a:p>
          <a:p>
            <a:r>
              <a:rPr lang="en-US" sz="2800" dirty="0"/>
              <a:t>Conclusions that you reach are applicable only to the sample being studied.</a:t>
            </a:r>
          </a:p>
        </p:txBody>
      </p:sp>
    </p:spTree>
    <p:extLst>
      <p:ext uri="{BB962C8B-B14F-4D97-AF65-F5344CB8AC3E}">
        <p14:creationId xmlns:p14="http://schemas.microsoft.com/office/powerpoint/2010/main" val="384590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a random effect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0670" y="1531345"/>
            <a:ext cx="1016856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Sometimes random effects are a nuisance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Field sites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Environmental chambers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Field plots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Repeated measures</a:t>
            </a:r>
          </a:p>
          <a:p>
            <a:endParaRPr lang="en-US" sz="2800" dirty="0"/>
          </a:p>
          <a:p>
            <a:r>
              <a:rPr lang="en-US" sz="2800" dirty="0"/>
              <a:t>Occasionally random effects are of great interest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Families - Heritability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Individuals </a:t>
            </a:r>
            <a:r>
              <a:rPr lang="mr-IN" sz="2800" dirty="0"/>
              <a:t>–</a:t>
            </a:r>
            <a:r>
              <a:rPr lang="en-US" sz="2800" dirty="0"/>
              <a:t> Breeding value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4991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 of random effects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68717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Impact of selective regime on horn size. Measure both the left and right horn in 25 beetles from two different selective regimes.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868752"/>
              </p:ext>
            </p:extLst>
          </p:nvPr>
        </p:nvGraphicFramePr>
        <p:xfrm>
          <a:off x="623715" y="2667714"/>
          <a:ext cx="288950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3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3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48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Horn size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Beetle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Selective regime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6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256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276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321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321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423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401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381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409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Low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Low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Low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457" y="1826320"/>
            <a:ext cx="2940758" cy="3429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0820" y="3350292"/>
            <a:ext cx="512635" cy="597862"/>
          </a:xfrm>
          <a:prstGeom prst="rect">
            <a:avLst/>
          </a:prstGeom>
        </p:spPr>
      </p:pic>
      <p:cxnSp>
        <p:nvCxnSpPr>
          <p:cNvPr id="9" name="Straight Connector 8"/>
          <p:cNvCxnSpPr>
            <a:stCxn id="7" idx="0"/>
          </p:cNvCxnSpPr>
          <p:nvPr/>
        </p:nvCxnSpPr>
        <p:spPr>
          <a:xfrm flipH="1" flipV="1">
            <a:off x="3236499" y="3514941"/>
            <a:ext cx="761708" cy="13428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0"/>
          </p:cNvCxnSpPr>
          <p:nvPr/>
        </p:nvCxnSpPr>
        <p:spPr>
          <a:xfrm flipH="1">
            <a:off x="3236499" y="3649223"/>
            <a:ext cx="761708" cy="12203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0820" y="3907422"/>
            <a:ext cx="512635" cy="597862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H="1" flipV="1">
            <a:off x="3236499" y="4072071"/>
            <a:ext cx="761708" cy="13428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236499" y="4206353"/>
            <a:ext cx="761708" cy="12203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0820" y="4473558"/>
            <a:ext cx="512635" cy="597862"/>
          </a:xfrm>
          <a:prstGeom prst="rect">
            <a:avLst/>
          </a:prstGeom>
        </p:spPr>
      </p:pic>
      <p:cxnSp>
        <p:nvCxnSpPr>
          <p:cNvPr id="29" name="Straight Connector 28"/>
          <p:cNvCxnSpPr>
            <a:stCxn id="33" idx="0"/>
          </p:cNvCxnSpPr>
          <p:nvPr/>
        </p:nvCxnSpPr>
        <p:spPr>
          <a:xfrm flipH="1" flipV="1">
            <a:off x="3236499" y="4638207"/>
            <a:ext cx="761708" cy="13428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3" idx="0"/>
          </p:cNvCxnSpPr>
          <p:nvPr/>
        </p:nvCxnSpPr>
        <p:spPr>
          <a:xfrm flipH="1">
            <a:off x="3236499" y="4772489"/>
            <a:ext cx="761708" cy="12203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0820" y="5030688"/>
            <a:ext cx="512635" cy="597862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 flipV="1">
            <a:off x="3236499" y="5195337"/>
            <a:ext cx="761708" cy="13428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236499" y="5329619"/>
            <a:ext cx="761708" cy="12203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2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6A2966-7ACF-294F-BDE5-4A8D3EC16FD6}"/>
              </a:ext>
            </a:extLst>
          </p:cNvPr>
          <p:cNvSpPr txBox="1"/>
          <p:nvPr/>
        </p:nvSpPr>
        <p:spPr>
          <a:xfrm>
            <a:off x="1062639" y="1182231"/>
            <a:ext cx="100667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Questions where the response variable is binary are common.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Dispersal vs Non-dispersal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Survival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Presence/Absence of a trait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Infected/uninfected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69F8D35-BEAC-F44A-B36F-81D6E548647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591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372536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 of random effects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68717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Identifying the predictors for the presence or absence of </a:t>
            </a:r>
            <a:r>
              <a:rPr lang="en-US" sz="2800" dirty="0" err="1"/>
              <a:t>Chrysina</a:t>
            </a:r>
            <a:r>
              <a:rPr lang="en-US" sz="2800" dirty="0"/>
              <a:t> beetles.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738164"/>
              </p:ext>
            </p:extLst>
          </p:nvPr>
        </p:nvGraphicFramePr>
        <p:xfrm>
          <a:off x="623715" y="2667714"/>
          <a:ext cx="6330539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4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24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24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24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848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Number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 collected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oak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juniper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site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trip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6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13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15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13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242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242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245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245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916" y="1961440"/>
            <a:ext cx="3233478" cy="37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27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Implementing a mixed effects model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11732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Mixed effect models can be fit using the LME function from the package </a:t>
            </a:r>
            <a:r>
              <a:rPr lang="en-US" sz="2800" dirty="0" err="1"/>
              <a:t>nlme</a:t>
            </a:r>
            <a:r>
              <a:rPr lang="en-US" sz="2800" dirty="0"/>
              <a:t>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10894" y="2864978"/>
            <a:ext cx="6053609" cy="1591953"/>
            <a:chOff x="310895" y="3165506"/>
            <a:chExt cx="4910812" cy="12914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95" y="3165506"/>
              <a:ext cx="4910812" cy="12914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540042" y="3453062"/>
              <a:ext cx="3537284" cy="228600"/>
            </a:xfrm>
            <a:prstGeom prst="rect">
              <a:avLst/>
            </a:prstGeom>
            <a:solidFill>
              <a:srgbClr val="ED7D31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40042" y="3702332"/>
              <a:ext cx="3537284" cy="228600"/>
            </a:xfrm>
            <a:prstGeom prst="rect">
              <a:avLst/>
            </a:prstGeom>
            <a:solidFill>
              <a:srgbClr val="00B050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54683" y="2055827"/>
            <a:ext cx="135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Fixed effects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54683" y="2824639"/>
            <a:ext cx="165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effects</a:t>
            </a:r>
          </a:p>
        </p:txBody>
      </p:sp>
      <p:cxnSp>
        <p:nvCxnSpPr>
          <p:cNvPr id="14" name="Straight Arrow Connector 13"/>
          <p:cNvCxnSpPr>
            <a:stCxn id="10" idx="1"/>
          </p:cNvCxnSpPr>
          <p:nvPr/>
        </p:nvCxnSpPr>
        <p:spPr>
          <a:xfrm flipH="1">
            <a:off x="6186523" y="2240493"/>
            <a:ext cx="868160" cy="11453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1"/>
            <a:endCxn id="9" idx="3"/>
          </p:cNvCxnSpPr>
          <p:nvPr/>
        </p:nvCxnSpPr>
        <p:spPr>
          <a:xfrm flipH="1">
            <a:off x="6186523" y="3009305"/>
            <a:ext cx="868160" cy="6583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2" idx="0"/>
          </p:cNvCxnSpPr>
          <p:nvPr/>
        </p:nvCxnSpPr>
        <p:spPr>
          <a:xfrm flipV="1">
            <a:off x="3091091" y="3808527"/>
            <a:ext cx="1144025" cy="8684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31758" y="4676954"/>
            <a:ext cx="331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Repeated measures at sites can’t </a:t>
            </a:r>
          </a:p>
          <a:p>
            <a:pPr algn="ctr"/>
            <a:r>
              <a:rPr lang="en-US" dirty="0"/>
              <a:t>be treated as independent</a:t>
            </a:r>
          </a:p>
        </p:txBody>
      </p:sp>
    </p:spTree>
    <p:extLst>
      <p:ext uri="{BB962C8B-B14F-4D97-AF65-F5344CB8AC3E}">
        <p14:creationId xmlns:p14="http://schemas.microsoft.com/office/powerpoint/2010/main" val="1662823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Implementing a mixed effects model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493042" y="1747765"/>
            <a:ext cx="5370762" cy="875119"/>
            <a:chOff x="310895" y="3418087"/>
            <a:chExt cx="4910812" cy="80017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59" b="18481"/>
            <a:stretch/>
          </p:blipFill>
          <p:spPr>
            <a:xfrm>
              <a:off x="310895" y="3418087"/>
              <a:ext cx="4910812" cy="80017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540042" y="3418087"/>
              <a:ext cx="1319845" cy="263575"/>
            </a:xfrm>
            <a:prstGeom prst="rect">
              <a:avLst/>
            </a:prstGeom>
            <a:solidFill>
              <a:srgbClr val="ED7D31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42" y="2622884"/>
            <a:ext cx="5370762" cy="3595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2" y="2618414"/>
            <a:ext cx="5231498" cy="3599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2" y="1733952"/>
            <a:ext cx="5231498" cy="8844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949859" y="1733951"/>
            <a:ext cx="793341" cy="302075"/>
          </a:xfrm>
          <a:prstGeom prst="rect">
            <a:avLst/>
          </a:prstGeom>
          <a:solidFill>
            <a:srgbClr val="ED7D31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64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Implementing a mixed effects model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11732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Mixed effect models can be fit using the LME function from the package </a:t>
            </a:r>
            <a:r>
              <a:rPr lang="en-US" sz="2800" dirty="0" err="1"/>
              <a:t>nlme</a:t>
            </a:r>
            <a:r>
              <a:rPr lang="en-US" sz="2800" dirty="0"/>
              <a:t>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1584824"/>
            <a:ext cx="3675552" cy="4641920"/>
            <a:chOff x="0" y="1584824"/>
            <a:chExt cx="3675552" cy="46419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189747"/>
              <a:ext cx="3675552" cy="403699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62" y="1584824"/>
              <a:ext cx="3662990" cy="606926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962392" y="1590968"/>
            <a:ext cx="3893608" cy="4635776"/>
            <a:chOff x="3962392" y="1590968"/>
            <a:chExt cx="3893608" cy="463577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93" y="2189747"/>
              <a:ext cx="3893607" cy="403699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92" y="1590968"/>
              <a:ext cx="3443588" cy="611478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8142841" y="1572792"/>
            <a:ext cx="4049159" cy="4653952"/>
            <a:chOff x="8142841" y="1572792"/>
            <a:chExt cx="4049159" cy="465395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2842" y="2189746"/>
              <a:ext cx="4049158" cy="403699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2841" y="1572792"/>
              <a:ext cx="3770928" cy="629654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684421" y="6328611"/>
            <a:ext cx="9252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report your </a:t>
            </a:r>
            <a:r>
              <a:rPr lang="en-US" dirty="0" err="1"/>
              <a:t>df</a:t>
            </a:r>
            <a:r>
              <a:rPr lang="en-US" dirty="0"/>
              <a:t> with your F-statistic the reviewer will know if you did the right type of model</a:t>
            </a:r>
          </a:p>
        </p:txBody>
      </p:sp>
    </p:spTree>
    <p:extLst>
      <p:ext uri="{BB962C8B-B14F-4D97-AF65-F5344CB8AC3E}">
        <p14:creationId xmlns:p14="http://schemas.microsoft.com/office/powerpoint/2010/main" val="497468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 Types of outliers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095437"/>
            <a:ext cx="5306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Obviously erroneously recorded or measured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6259" y="3656633"/>
            <a:ext cx="599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Extreme data point that doesn’t impact statistic of interest but does impact p-value.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1" r="8609" b="5403"/>
          <a:stretch/>
        </p:blipFill>
        <p:spPr>
          <a:xfrm>
            <a:off x="7700211" y="4375581"/>
            <a:ext cx="3609399" cy="24222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1" r="8609" b="5367"/>
          <a:stretch/>
        </p:blipFill>
        <p:spPr>
          <a:xfrm>
            <a:off x="7700211" y="1447840"/>
            <a:ext cx="3625672" cy="2434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1" r="8609" b="5720"/>
          <a:stretch/>
        </p:blipFill>
        <p:spPr>
          <a:xfrm>
            <a:off x="1487237" y="4302963"/>
            <a:ext cx="3635468" cy="242938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182736" y="3979799"/>
            <a:ext cx="464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4) Extreme data point that creates significance.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97331" y="1095437"/>
            <a:ext cx="534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3) Extreme data point </a:t>
            </a:r>
            <a:r>
              <a:rPr lang="en-US"/>
              <a:t>that impacts </a:t>
            </a:r>
            <a:r>
              <a:rPr lang="en-US" dirty="0"/>
              <a:t>statistic of interest. </a:t>
            </a:r>
          </a:p>
        </p:txBody>
      </p:sp>
    </p:spTree>
    <p:extLst>
      <p:ext uri="{BB962C8B-B14F-4D97-AF65-F5344CB8AC3E}">
        <p14:creationId xmlns:p14="http://schemas.microsoft.com/office/powerpoint/2010/main" val="526522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Considerations for models with random effects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9074" y="1263316"/>
            <a:ext cx="11178188" cy="2251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Most software will assume that all factors are fixed unless you specify them as mixed.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Designating factors as random effects takes extra work.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The lm function treats all predictors as fixed effects.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Treating random effects as fixed effects is fundamentally wrong.</a:t>
            </a:r>
          </a:p>
        </p:txBody>
      </p:sp>
    </p:spTree>
    <p:extLst>
      <p:ext uri="{BB962C8B-B14F-4D97-AF65-F5344CB8AC3E}">
        <p14:creationId xmlns:p14="http://schemas.microsoft.com/office/powerpoint/2010/main" val="120506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Links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9074" y="1263316"/>
            <a:ext cx="96920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2"/>
              </a:rPr>
              <a:t>MCMCMglmm</a:t>
            </a:r>
            <a:r>
              <a:rPr lang="en-US" dirty="0"/>
              <a:t>: Fit mixed models with phylogenetic or pedigree information in a Bayesian framework.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Outlier Package</a:t>
            </a:r>
            <a:r>
              <a:rPr lang="en-US" dirty="0"/>
              <a:t>: Apply outlier tests to identify possible outlier </a:t>
            </a:r>
            <a:r>
              <a:rPr lang="en-US" dirty="0" err="1"/>
              <a:t>datapoints</a:t>
            </a:r>
            <a:r>
              <a:rPr lang="en-US" dirty="0"/>
              <a:t> - I don</a:t>
            </a:r>
            <a:r>
              <a:rPr lang="mr-IN" dirty="0"/>
              <a:t>’</a:t>
            </a:r>
            <a:r>
              <a:rPr lang="en-US" dirty="0"/>
              <a:t>t recommend this.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69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For Thursday</a:t>
            </a:r>
          </a:p>
        </p:txBody>
      </p:sp>
      <p:sp>
        <p:nvSpPr>
          <p:cNvPr id="6" name="Rectangle 5"/>
          <p:cNvSpPr/>
          <p:nvPr/>
        </p:nvSpPr>
        <p:spPr>
          <a:xfrm>
            <a:off x="100208" y="1297140"/>
            <a:ext cx="118872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Install the package </a:t>
            </a:r>
            <a:r>
              <a:rPr lang="en-US" sz="3200" b="1" dirty="0" err="1"/>
              <a:t>ggraptR</a:t>
            </a:r>
            <a:r>
              <a:rPr lang="en-US" sz="3200" b="1" dirty="0"/>
              <a:t>.</a:t>
            </a:r>
          </a:p>
          <a:p>
            <a:endParaRPr lang="en-US" sz="3200" b="1" dirty="0"/>
          </a:p>
          <a:p>
            <a:r>
              <a:rPr lang="en-US" sz="3200" b="1" dirty="0"/>
              <a:t>Download these datasets from course website:</a:t>
            </a:r>
          </a:p>
          <a:p>
            <a:endParaRPr lang="en-US" sz="1200" b="1" dirty="0"/>
          </a:p>
          <a:p>
            <a:r>
              <a:rPr lang="en-US" sz="2000" b="1" dirty="0" err="1"/>
              <a:t>az.csv</a:t>
            </a:r>
            <a:r>
              <a:rPr lang="en-US" sz="2000" b="1" dirty="0"/>
              <a:t> </a:t>
            </a:r>
            <a:r>
              <a:rPr lang="en-US" sz="2000" dirty="0"/>
              <a:t>This file contains the data for the number of </a:t>
            </a:r>
            <a:r>
              <a:rPr lang="en-US" sz="2000" dirty="0" err="1"/>
              <a:t>Chrysina</a:t>
            </a:r>
            <a:r>
              <a:rPr lang="en-US" sz="2000" dirty="0"/>
              <a:t> beetles collected in different habitats</a:t>
            </a:r>
          </a:p>
          <a:p>
            <a:r>
              <a:rPr lang="en-US" sz="2000" b="1" dirty="0"/>
              <a:t>fish2.cscv </a:t>
            </a:r>
            <a:r>
              <a:rPr lang="en-US" sz="2000" dirty="0"/>
              <a:t>This file contains the data for fish fitness in different habitats with different genotypes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Explore these using fixed and mixed effect models. In class on Thursday we will dive into these and play with these data creating </a:t>
            </a:r>
            <a:r>
              <a:rPr lang="en-US" sz="3200" dirty="0" err="1"/>
              <a:t>ggplot</a:t>
            </a:r>
            <a:r>
              <a:rPr lang="en-US" sz="3200" dirty="0"/>
              <a:t> figures using </a:t>
            </a:r>
            <a:r>
              <a:rPr lang="en-US" sz="3200" dirty="0" err="1"/>
              <a:t>ggraptR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0221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2135D-E8BF-3148-AFD2-0EB2DE5DA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1244600"/>
            <a:ext cx="8610600" cy="39243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1EF62E-BD5E-3446-8C70-1F60D576720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591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796209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7B697D-D9F0-6441-88F0-ECA1F6FF5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978150"/>
            <a:ext cx="7543800" cy="901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AF2513-9AC3-E546-B535-C082C45FF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450" y="2368550"/>
            <a:ext cx="7785100" cy="21209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8B33689-9934-2945-91D7-2FDA9739EC7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591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974033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AF8E30-DDA1-F149-B9AC-BA3DA4DE8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452" y="1192161"/>
            <a:ext cx="7639104" cy="55730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C8A23AB-495C-844E-A656-3587C0AC4A3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591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634496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EA92A8-1D3E-9E4A-B02E-53CB9DE8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231" y="1504950"/>
            <a:ext cx="10414000" cy="32639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AAEA483-94C7-714C-99E4-2BCB16D683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591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718887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B200A1-B192-7643-A371-2C4679F85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48" r="3984"/>
          <a:stretch/>
        </p:blipFill>
        <p:spPr>
          <a:xfrm>
            <a:off x="3220278" y="1139919"/>
            <a:ext cx="6464776" cy="54004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1CBA82B-184F-704F-9D81-5C54E2C58C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591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790145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AAC9D8-80E4-9240-901A-5DF789653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84" y="1225860"/>
            <a:ext cx="7226300" cy="8064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D02921-1113-FF40-BB8D-29179204A32F}"/>
              </a:ext>
            </a:extLst>
          </p:cNvPr>
          <p:cNvSpPr txBox="1"/>
          <p:nvPr/>
        </p:nvSpPr>
        <p:spPr>
          <a:xfrm>
            <a:off x="469900" y="2191024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25.45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B2E75EA-CCB5-FB42-9EBA-0B3DF2E653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591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734876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AAC9D8-80E4-9240-901A-5DF789653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84" y="1225860"/>
            <a:ext cx="7226300" cy="806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751BA1-B6CE-BA49-B755-09DC24FF0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84" y="4167108"/>
            <a:ext cx="7226300" cy="1414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DFAF88-BAAB-EB42-9984-D11E7FCD8EF5}"/>
              </a:ext>
            </a:extLst>
          </p:cNvPr>
          <p:cNvSpPr txBox="1"/>
          <p:nvPr/>
        </p:nvSpPr>
        <p:spPr>
          <a:xfrm>
            <a:off x="469900" y="2191024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25.45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595BBD-2841-A24B-84F2-98E2331F67A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591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194340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13085</TotalTime>
  <Words>757</Words>
  <Application>Microsoft Macintosh PowerPoint</Application>
  <PresentationFormat>Widescreen</PresentationFormat>
  <Paragraphs>192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      Binary Response Variables, Random vs Fixed Effects, and Outliers  Biology 683  Lecture ?   Heath Blackmon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Mixed models</vt:lpstr>
      <vt:lpstr>Mixed models</vt:lpstr>
      <vt:lpstr>Example of fixed effects</vt:lpstr>
      <vt:lpstr>Example of fixed effects (two factor ANOVA)</vt:lpstr>
      <vt:lpstr>Interpreting Coefficients</vt:lpstr>
      <vt:lpstr>What is a random effect</vt:lpstr>
      <vt:lpstr>What is a random effect</vt:lpstr>
      <vt:lpstr>Example of random effects</vt:lpstr>
      <vt:lpstr>Example of random effects</vt:lpstr>
      <vt:lpstr>Implementing a mixed effects model</vt:lpstr>
      <vt:lpstr>Implementing a mixed effects model</vt:lpstr>
      <vt:lpstr>Implementing a mixed effects model</vt:lpstr>
      <vt:lpstr>4 Types of outliers</vt:lpstr>
      <vt:lpstr>Considerations for models with random effects</vt:lpstr>
      <vt:lpstr>Links</vt:lpstr>
      <vt:lpstr>For Thursday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Microsoft Office User</cp:lastModifiedBy>
  <cp:revision>180</cp:revision>
  <cp:lastPrinted>2018-01-03T17:27:34Z</cp:lastPrinted>
  <dcterms:created xsi:type="dcterms:W3CDTF">2018-01-03T17:15:04Z</dcterms:created>
  <dcterms:modified xsi:type="dcterms:W3CDTF">2020-03-31T21:16:03Z</dcterms:modified>
</cp:coreProperties>
</file>